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76" r:id="rId7"/>
    <p:sldId id="261" r:id="rId8"/>
    <p:sldId id="262" r:id="rId9"/>
    <p:sldId id="263" r:id="rId10"/>
    <p:sldId id="264" r:id="rId11"/>
    <p:sldId id="265" r:id="rId12"/>
    <p:sldId id="266" r:id="rId13"/>
    <p:sldId id="272" r:id="rId14"/>
    <p:sldId id="275" r:id="rId15"/>
    <p:sldId id="267" r:id="rId16"/>
    <p:sldId id="268" r:id="rId17"/>
    <p:sldId id="269" r:id="rId18"/>
    <p:sldId id="270" r:id="rId19"/>
    <p:sldId id="271" r:id="rId20"/>
  </p:sldIdLst>
  <p:sldSz cx="9144000" cy="5143500" type="screen16x9"/>
  <p:notesSz cx="6858000" cy="9144000"/>
  <p:embeddedFontLst>
    <p:embeddedFont>
      <p:font typeface="Amatic SC" panose="020B0604020202020204" charset="-79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Open Sans" panose="020B0604020202020204" charset="0"/>
      <p:regular r:id="rId30"/>
      <p:bold r:id="rId31"/>
      <p:italic r:id="rId32"/>
      <p:boldItalic r:id="rId33"/>
    </p:embeddedFont>
    <p:embeddedFont>
      <p:font typeface="Source Code Pro" panose="020B0604020202020204" charset="0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5DF69EA-F8B5-4FA9-BFB7-4A7A24F24948}">
  <a:tblStyle styleId="{25DF69EA-F8B5-4FA9-BFB7-4A7A24F249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8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831991-55C8-414D-AC44-566083632B71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7DD21F04-4993-4462-9C71-A23DF3767A74}">
      <dgm:prSet phldrT="[Text]"/>
      <dgm:spPr/>
      <dgm:t>
        <a:bodyPr/>
        <a:lstStyle/>
        <a:p>
          <a:r>
            <a:rPr lang="en-US" dirty="0"/>
            <a:t>Invite Her </a:t>
          </a:r>
        </a:p>
      </dgm:t>
    </dgm:pt>
    <dgm:pt modelId="{B16DD8D9-5332-4A9F-8552-B74D1A99CCDE}" type="parTrans" cxnId="{135ECC7A-B91C-479A-9740-1DC60AC98FFA}">
      <dgm:prSet/>
      <dgm:spPr/>
      <dgm:t>
        <a:bodyPr/>
        <a:lstStyle/>
        <a:p>
          <a:endParaRPr lang="en-US"/>
        </a:p>
      </dgm:t>
    </dgm:pt>
    <dgm:pt modelId="{4723C067-D1B5-4516-AE74-8C6EB10D02D8}" type="sibTrans" cxnId="{135ECC7A-B91C-479A-9740-1DC60AC98FFA}">
      <dgm:prSet/>
      <dgm:spPr/>
      <dgm:t>
        <a:bodyPr/>
        <a:lstStyle/>
        <a:p>
          <a:endParaRPr lang="en-US"/>
        </a:p>
      </dgm:t>
    </dgm:pt>
    <dgm:pt modelId="{D271BB6A-89C9-49BD-83EB-FC34F2760EE8}">
      <dgm:prSet phldrT="[Text]"/>
      <dgm:spPr/>
      <dgm:t>
        <a:bodyPr/>
        <a:lstStyle/>
        <a:p>
          <a:r>
            <a:rPr lang="en-US" dirty="0"/>
            <a:t>Golf 101</a:t>
          </a:r>
        </a:p>
      </dgm:t>
    </dgm:pt>
    <dgm:pt modelId="{D1F46E59-982D-4ADB-9A2D-0DE548B3EE7B}" type="parTrans" cxnId="{396E2D67-C8AC-449A-996C-74F1467790C4}">
      <dgm:prSet/>
      <dgm:spPr/>
      <dgm:t>
        <a:bodyPr/>
        <a:lstStyle/>
        <a:p>
          <a:endParaRPr lang="en-US"/>
        </a:p>
      </dgm:t>
    </dgm:pt>
    <dgm:pt modelId="{88ABF7D3-AC3D-4A9E-8701-C436B5D4FDB7}" type="sibTrans" cxnId="{396E2D67-C8AC-449A-996C-74F1467790C4}">
      <dgm:prSet/>
      <dgm:spPr/>
      <dgm:t>
        <a:bodyPr/>
        <a:lstStyle/>
        <a:p>
          <a:endParaRPr lang="en-US"/>
        </a:p>
      </dgm:t>
    </dgm:pt>
    <dgm:pt modelId="{9C44F1FA-1F4E-4830-B528-466FDBC759AF}">
      <dgm:prSet phldrT="[Text]"/>
      <dgm:spPr/>
      <dgm:t>
        <a:bodyPr/>
        <a:lstStyle/>
        <a:p>
          <a:r>
            <a:rPr lang="en-US" dirty="0"/>
            <a:t>Women’s Golf Network</a:t>
          </a:r>
        </a:p>
      </dgm:t>
    </dgm:pt>
    <dgm:pt modelId="{6FE9B44E-B91D-4904-B12D-CD76341C6F00}" type="parTrans" cxnId="{DDE7CCCB-C7B5-45AC-8808-DCAA1E8EC5D7}">
      <dgm:prSet/>
      <dgm:spPr/>
      <dgm:t>
        <a:bodyPr/>
        <a:lstStyle/>
        <a:p>
          <a:endParaRPr lang="en-US"/>
        </a:p>
      </dgm:t>
    </dgm:pt>
    <dgm:pt modelId="{74C89286-A5F4-4CC6-AE0B-B764A1500F6B}" type="sibTrans" cxnId="{DDE7CCCB-C7B5-45AC-8808-DCAA1E8EC5D7}">
      <dgm:prSet/>
      <dgm:spPr/>
      <dgm:t>
        <a:bodyPr/>
        <a:lstStyle/>
        <a:p>
          <a:endParaRPr lang="en-US"/>
        </a:p>
      </dgm:t>
    </dgm:pt>
    <dgm:pt modelId="{4BDA4576-3D43-4385-AC26-885C7C08BA58}" type="pres">
      <dgm:prSet presAssocID="{2E831991-55C8-414D-AC44-566083632B71}" presName="arrowDiagram" presStyleCnt="0">
        <dgm:presLayoutVars>
          <dgm:chMax val="5"/>
          <dgm:dir/>
          <dgm:resizeHandles val="exact"/>
        </dgm:presLayoutVars>
      </dgm:prSet>
      <dgm:spPr/>
    </dgm:pt>
    <dgm:pt modelId="{EB67E2FA-ADB2-435A-9C73-0142E2C8E73A}" type="pres">
      <dgm:prSet presAssocID="{2E831991-55C8-414D-AC44-566083632B71}" presName="arrow" presStyleLbl="bgShp" presStyleIdx="0" presStyleCnt="1"/>
      <dgm:spPr/>
    </dgm:pt>
    <dgm:pt modelId="{35664738-0CC6-4A22-A0E4-BA87E64A41E6}" type="pres">
      <dgm:prSet presAssocID="{2E831991-55C8-414D-AC44-566083632B71}" presName="arrowDiagram3" presStyleCnt="0"/>
      <dgm:spPr/>
    </dgm:pt>
    <dgm:pt modelId="{8C4CC10E-85F8-48F3-B6E2-BDB634F99288}" type="pres">
      <dgm:prSet presAssocID="{7DD21F04-4993-4462-9C71-A23DF3767A74}" presName="bullet3a" presStyleLbl="node1" presStyleIdx="0" presStyleCnt="3"/>
      <dgm:spPr/>
    </dgm:pt>
    <dgm:pt modelId="{3ACB0FE1-44AE-42E0-8761-7C8C92D33789}" type="pres">
      <dgm:prSet presAssocID="{7DD21F04-4993-4462-9C71-A23DF3767A74}" presName="textBox3a" presStyleLbl="revTx" presStyleIdx="0" presStyleCnt="3">
        <dgm:presLayoutVars>
          <dgm:bulletEnabled val="1"/>
        </dgm:presLayoutVars>
      </dgm:prSet>
      <dgm:spPr/>
    </dgm:pt>
    <dgm:pt modelId="{669441B0-71F3-4C91-9FFF-1EDDF8948CFD}" type="pres">
      <dgm:prSet presAssocID="{D271BB6A-89C9-49BD-83EB-FC34F2760EE8}" presName="bullet3b" presStyleLbl="node1" presStyleIdx="1" presStyleCnt="3"/>
      <dgm:spPr/>
    </dgm:pt>
    <dgm:pt modelId="{869805EF-6542-4669-BAE7-86929295E731}" type="pres">
      <dgm:prSet presAssocID="{D271BB6A-89C9-49BD-83EB-FC34F2760EE8}" presName="textBox3b" presStyleLbl="revTx" presStyleIdx="1" presStyleCnt="3">
        <dgm:presLayoutVars>
          <dgm:bulletEnabled val="1"/>
        </dgm:presLayoutVars>
      </dgm:prSet>
      <dgm:spPr/>
    </dgm:pt>
    <dgm:pt modelId="{1969E090-DE95-4CC5-8DCA-393658881832}" type="pres">
      <dgm:prSet presAssocID="{9C44F1FA-1F4E-4830-B528-466FDBC759AF}" presName="bullet3c" presStyleLbl="node1" presStyleIdx="2" presStyleCnt="3"/>
      <dgm:spPr/>
    </dgm:pt>
    <dgm:pt modelId="{071B5EEF-178A-4C66-AA38-11A561DB440D}" type="pres">
      <dgm:prSet presAssocID="{9C44F1FA-1F4E-4830-B528-466FDBC759AF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600C7902-E5E1-412D-8E6D-C82F6599061C}" type="presOf" srcId="{D271BB6A-89C9-49BD-83EB-FC34F2760EE8}" destId="{869805EF-6542-4669-BAE7-86929295E731}" srcOrd="0" destOrd="0" presId="urn:microsoft.com/office/officeart/2005/8/layout/arrow2"/>
    <dgm:cxn modelId="{A98F2E65-AE88-44AE-BE1A-0B186328529D}" type="presOf" srcId="{2E831991-55C8-414D-AC44-566083632B71}" destId="{4BDA4576-3D43-4385-AC26-885C7C08BA58}" srcOrd="0" destOrd="0" presId="urn:microsoft.com/office/officeart/2005/8/layout/arrow2"/>
    <dgm:cxn modelId="{396E2D67-C8AC-449A-996C-74F1467790C4}" srcId="{2E831991-55C8-414D-AC44-566083632B71}" destId="{D271BB6A-89C9-49BD-83EB-FC34F2760EE8}" srcOrd="1" destOrd="0" parTransId="{D1F46E59-982D-4ADB-9A2D-0DE548B3EE7B}" sibTransId="{88ABF7D3-AC3D-4A9E-8701-C436B5D4FDB7}"/>
    <dgm:cxn modelId="{135ECC7A-B91C-479A-9740-1DC60AC98FFA}" srcId="{2E831991-55C8-414D-AC44-566083632B71}" destId="{7DD21F04-4993-4462-9C71-A23DF3767A74}" srcOrd="0" destOrd="0" parTransId="{B16DD8D9-5332-4A9F-8552-B74D1A99CCDE}" sibTransId="{4723C067-D1B5-4516-AE74-8C6EB10D02D8}"/>
    <dgm:cxn modelId="{84704788-366C-47E1-A857-BCFB3F80EECC}" type="presOf" srcId="{9C44F1FA-1F4E-4830-B528-466FDBC759AF}" destId="{071B5EEF-178A-4C66-AA38-11A561DB440D}" srcOrd="0" destOrd="0" presId="urn:microsoft.com/office/officeart/2005/8/layout/arrow2"/>
    <dgm:cxn modelId="{BD2186C9-6109-4945-BE7A-3CA071559774}" type="presOf" srcId="{7DD21F04-4993-4462-9C71-A23DF3767A74}" destId="{3ACB0FE1-44AE-42E0-8761-7C8C92D33789}" srcOrd="0" destOrd="0" presId="urn:microsoft.com/office/officeart/2005/8/layout/arrow2"/>
    <dgm:cxn modelId="{DDE7CCCB-C7B5-45AC-8808-DCAA1E8EC5D7}" srcId="{2E831991-55C8-414D-AC44-566083632B71}" destId="{9C44F1FA-1F4E-4830-B528-466FDBC759AF}" srcOrd="2" destOrd="0" parTransId="{6FE9B44E-B91D-4904-B12D-CD76341C6F00}" sibTransId="{74C89286-A5F4-4CC6-AE0B-B764A1500F6B}"/>
    <dgm:cxn modelId="{4355E8B4-A299-4522-8B6F-0917897790D7}" type="presParOf" srcId="{4BDA4576-3D43-4385-AC26-885C7C08BA58}" destId="{EB67E2FA-ADB2-435A-9C73-0142E2C8E73A}" srcOrd="0" destOrd="0" presId="urn:microsoft.com/office/officeart/2005/8/layout/arrow2"/>
    <dgm:cxn modelId="{42BC85D6-BF50-4468-9830-A796F5A35C54}" type="presParOf" srcId="{4BDA4576-3D43-4385-AC26-885C7C08BA58}" destId="{35664738-0CC6-4A22-A0E4-BA87E64A41E6}" srcOrd="1" destOrd="0" presId="urn:microsoft.com/office/officeart/2005/8/layout/arrow2"/>
    <dgm:cxn modelId="{4258C967-FDB2-4FEA-B4BB-9E0B3CF7DE18}" type="presParOf" srcId="{35664738-0CC6-4A22-A0E4-BA87E64A41E6}" destId="{8C4CC10E-85F8-48F3-B6E2-BDB634F99288}" srcOrd="0" destOrd="0" presId="urn:microsoft.com/office/officeart/2005/8/layout/arrow2"/>
    <dgm:cxn modelId="{46B71E4F-BE73-4119-991C-008A562A0928}" type="presParOf" srcId="{35664738-0CC6-4A22-A0E4-BA87E64A41E6}" destId="{3ACB0FE1-44AE-42E0-8761-7C8C92D33789}" srcOrd="1" destOrd="0" presId="urn:microsoft.com/office/officeart/2005/8/layout/arrow2"/>
    <dgm:cxn modelId="{03E29A70-A509-4B95-AE62-D1A9C7744977}" type="presParOf" srcId="{35664738-0CC6-4A22-A0E4-BA87E64A41E6}" destId="{669441B0-71F3-4C91-9FFF-1EDDF8948CFD}" srcOrd="2" destOrd="0" presId="urn:microsoft.com/office/officeart/2005/8/layout/arrow2"/>
    <dgm:cxn modelId="{16433815-5142-41F3-B5E2-444EF8321E3B}" type="presParOf" srcId="{35664738-0CC6-4A22-A0E4-BA87E64A41E6}" destId="{869805EF-6542-4669-BAE7-86929295E731}" srcOrd="3" destOrd="0" presId="urn:microsoft.com/office/officeart/2005/8/layout/arrow2"/>
    <dgm:cxn modelId="{86282606-2CD1-4A3D-98BC-11873A1F4DBC}" type="presParOf" srcId="{35664738-0CC6-4A22-A0E4-BA87E64A41E6}" destId="{1969E090-DE95-4CC5-8DCA-393658881832}" srcOrd="4" destOrd="0" presId="urn:microsoft.com/office/officeart/2005/8/layout/arrow2"/>
    <dgm:cxn modelId="{B306AD84-EC5E-407F-9BC1-1BBC15E25AA5}" type="presParOf" srcId="{35664738-0CC6-4A22-A0E4-BA87E64A41E6}" destId="{071B5EEF-178A-4C66-AA38-11A561DB440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67E2FA-ADB2-435A-9C73-0142E2C8E73A}">
      <dsp:nvSpPr>
        <dsp:cNvPr id="0" name=""/>
        <dsp:cNvSpPr/>
      </dsp:nvSpPr>
      <dsp:spPr>
        <a:xfrm>
          <a:off x="1332546" y="0"/>
          <a:ext cx="5221606" cy="326350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4CC10E-85F8-48F3-B6E2-BDB634F99288}">
      <dsp:nvSpPr>
        <dsp:cNvPr id="0" name=""/>
        <dsp:cNvSpPr/>
      </dsp:nvSpPr>
      <dsp:spPr>
        <a:xfrm>
          <a:off x="1995690" y="2252470"/>
          <a:ext cx="135761" cy="1357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B0FE1-44AE-42E0-8761-7C8C92D33789}">
      <dsp:nvSpPr>
        <dsp:cNvPr id="0" name=""/>
        <dsp:cNvSpPr/>
      </dsp:nvSpPr>
      <dsp:spPr>
        <a:xfrm>
          <a:off x="2063571" y="2320351"/>
          <a:ext cx="1216634" cy="943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937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Invite Her </a:t>
          </a:r>
        </a:p>
      </dsp:txBody>
      <dsp:txXfrm>
        <a:off x="2063571" y="2320351"/>
        <a:ext cx="1216634" cy="943152"/>
      </dsp:txXfrm>
    </dsp:sp>
    <dsp:sp modelId="{669441B0-71F3-4C91-9FFF-1EDDF8948CFD}">
      <dsp:nvSpPr>
        <dsp:cNvPr id="0" name=""/>
        <dsp:cNvSpPr/>
      </dsp:nvSpPr>
      <dsp:spPr>
        <a:xfrm>
          <a:off x="3194049" y="1365450"/>
          <a:ext cx="245415" cy="245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9805EF-6542-4669-BAE7-86929295E731}">
      <dsp:nvSpPr>
        <dsp:cNvPr id="0" name=""/>
        <dsp:cNvSpPr/>
      </dsp:nvSpPr>
      <dsp:spPr>
        <a:xfrm>
          <a:off x="3316757" y="1488157"/>
          <a:ext cx="1253185" cy="1775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041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Golf 101</a:t>
          </a:r>
        </a:p>
      </dsp:txBody>
      <dsp:txXfrm>
        <a:off x="3316757" y="1488157"/>
        <a:ext cx="1253185" cy="1775346"/>
      </dsp:txXfrm>
    </dsp:sp>
    <dsp:sp modelId="{1969E090-DE95-4CC5-8DCA-393658881832}">
      <dsp:nvSpPr>
        <dsp:cNvPr id="0" name=""/>
        <dsp:cNvSpPr/>
      </dsp:nvSpPr>
      <dsp:spPr>
        <a:xfrm>
          <a:off x="4635212" y="825666"/>
          <a:ext cx="339404" cy="3394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1B5EEF-178A-4C66-AA38-11A561DB440D}">
      <dsp:nvSpPr>
        <dsp:cNvPr id="0" name=""/>
        <dsp:cNvSpPr/>
      </dsp:nvSpPr>
      <dsp:spPr>
        <a:xfrm>
          <a:off x="4804915" y="995368"/>
          <a:ext cx="1253185" cy="2268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9843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Women’s Golf Network</a:t>
          </a:r>
        </a:p>
      </dsp:txBody>
      <dsp:txXfrm>
        <a:off x="4804915" y="995368"/>
        <a:ext cx="1253185" cy="2268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366B1-FED6-42FB-83BE-FD2197969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9D13A8-FB63-4153-AAC8-4F3900A5B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D1C79-8051-4B5B-BAFF-CEC1A63DA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22A8-E5DD-4083-8406-1E460276765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E9402-256F-4AC5-8F39-05CF2580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C34E5-1D04-4712-B52D-31DDE627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16CD-3739-432F-B1CD-E33F90D5E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52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75C8-0E21-4156-9628-5870273A9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6C54B-F194-4431-8069-86398F747A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BD4BE-6F59-4D5B-A8B9-657AEA693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22A8-E5DD-4083-8406-1E460276765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3C549-2B00-45C3-B202-07F3E51B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C00D-CE15-4776-89B4-3519EC89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16CD-3739-432F-B1CD-E33F90D5E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95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E338-058A-49B1-B1B3-47FE97622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EBC648-4263-41B1-8CA4-5B88B0E7D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A86D0-9A52-4AB1-B9B3-67189A073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22A8-E5DD-4083-8406-1E460276765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C539B-F543-4536-B2AD-5C8422AB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07D4A-E5B4-476C-B282-DE85EB494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16CD-3739-432F-B1CD-E33F90D5E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71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E93AF-B712-4128-85E0-CB1356123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7E8F1D-E85E-45EA-87FA-450827CF30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71B07-3CED-42BE-999D-D11FA3128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3628A3-1233-426C-A4AE-8FCF4D489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22A8-E5DD-4083-8406-1E460276765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B91937-3074-4B72-8FAA-D192EE31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3A1BA-7349-49FE-B407-3D834B1A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16CD-3739-432F-B1CD-E33F90D5E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99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ABC30-B5AF-4B07-AD35-44A84B6D3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8662A-D533-4014-9C0F-99360C7F5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E82A7C-FD53-4769-97AC-1D9B260EC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B5EE02-B5FC-49FE-BA24-73DA83E6B9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9E7-F5E3-4593-BFF3-76A5760A19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933B9B-50FA-4895-BE22-D72199216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22A8-E5DD-4083-8406-1E460276765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F3E0C2-4B75-44CA-89C6-033B474B0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A24A7A-0E0F-466D-84C3-C86960178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16CD-3739-432F-B1CD-E33F90D5E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730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6B7AF-6B13-4477-8FAA-377BEB63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B9E07E-9681-4D2C-A485-49B449F45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22A8-E5DD-4083-8406-1E460276765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318B68-B2B6-4D19-80C3-1FC8D4A4F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C7D20-8812-4FC9-AADD-953F6B16C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16CD-3739-432F-B1CD-E33F90D5E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920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F00CA9-8372-4667-B810-69BC169A3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22A8-E5DD-4083-8406-1E460276765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BB1409-F9F8-462E-B5BA-747A9C549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5877E-9FA1-4EE6-8CA8-E0F269D8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16CD-3739-432F-B1CD-E33F90D5E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13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66EE2-89AE-4B6C-8069-FC7E7BAB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8044F-0CBF-4EF8-BBA4-1CAE82A3B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011A2-5674-47B9-BFB8-2F7068360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48D21-5D8D-4E84-945C-35E2778A5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22A8-E5DD-4083-8406-1E460276765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458EB-04FD-4A4D-A35C-911089C59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3E6107-10CF-4B6E-AEAC-E0459F885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16CD-3739-432F-B1CD-E33F90D5E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4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54108-1BA9-4204-AB82-1D945965F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9339A1-74B4-46D5-9EFE-A8514656B6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88B93-BE8F-4260-A7F1-DED8C8DE2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883CB-330F-4FDF-9069-D6037DCAC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22A8-E5DD-4083-8406-1E460276765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10872-54C0-4378-B58C-E83F46A72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C78BB-4F24-43B5-807A-D9BED34A2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16CD-3739-432F-B1CD-E33F90D5E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24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C9EAF-95DF-481A-8F2F-3BBF850AA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A65EEB-71FD-4539-891A-9863878F8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D8799-FD77-4868-AA1F-8033AB41F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22A8-E5DD-4083-8406-1E460276765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A74030-4979-4FC1-9EF6-B51D70101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345-F09B-433C-9386-66DF60364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16CD-3739-432F-B1CD-E33F90D5E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618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19ED27-EDCC-4AAE-8FEB-1200186B4C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1350F-B7AB-4787-A898-264509EA5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9E700-1568-42F0-82F3-E1B92B797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422A8-E5DD-4083-8406-1E460276765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77CA6-B599-4502-B3DF-34D8CFA23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0DCD4-56B0-4AEF-A4CD-92DF4082F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A16CD-3739-432F-B1CD-E33F90D5E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642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Shape 38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A0BE8A-1F07-422C-9AA8-E1D99935A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AEF57-5FF1-4A0E-9C1F-E234653F4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17D74-3810-4055-A8CA-B0464B5A26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422A8-E5DD-4083-8406-1E4602767652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4A4B3-1DFE-4345-832D-4170FA87F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7DCB7-8524-4C0C-ACC5-228362F5E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A16CD-3739-432F-B1CD-E33F90D5EC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70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Liz.Cooper@ancc.org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0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V2cfjwiSn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Player Development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/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Traditional Golf Proposal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4" name="Shape 134"/>
          <p:cNvSpPr txBox="1"/>
          <p:nvPr/>
        </p:nvSpPr>
        <p:spPr>
          <a:xfrm>
            <a:off x="230013" y="1152425"/>
            <a:ext cx="3295200" cy="1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19100" algn="ctr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000"/>
              <a:buFont typeface="Amatic SC"/>
              <a:buAutoNum type="arabicPeriod"/>
            </a:pPr>
            <a:r>
              <a:rPr lang="en" sz="30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What</a:t>
            </a:r>
            <a:endParaRPr b="1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2112" y="1953725"/>
            <a:ext cx="1671013" cy="207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9412" y="1439150"/>
            <a:ext cx="2265175" cy="226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/>
          <p:nvPr/>
        </p:nvSpPr>
        <p:spPr>
          <a:xfrm>
            <a:off x="3114475" y="1152425"/>
            <a:ext cx="3295200" cy="1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2. How</a:t>
            </a:r>
            <a:endParaRPr b="1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5848363" y="1152425"/>
            <a:ext cx="3295200" cy="1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3. Why</a:t>
            </a:r>
            <a:endParaRPr b="1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39" name="Shape 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7313" y="2178288"/>
            <a:ext cx="737313" cy="1623656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x="1154775" y="4206400"/>
            <a:ext cx="1445700" cy="4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Lessons</a:t>
            </a:r>
            <a:endParaRPr/>
          </a:p>
        </p:txBody>
      </p:sp>
      <p:sp>
        <p:nvSpPr>
          <p:cNvPr id="141" name="Shape 141"/>
          <p:cNvSpPr txBox="1"/>
          <p:nvPr/>
        </p:nvSpPr>
        <p:spPr>
          <a:xfrm>
            <a:off x="3926575" y="4135750"/>
            <a:ext cx="16710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System for Improvement</a:t>
            </a:r>
            <a:endParaRPr/>
          </a:p>
        </p:txBody>
      </p:sp>
      <p:sp>
        <p:nvSpPr>
          <p:cNvPr id="142" name="Shape 142"/>
          <p:cNvSpPr txBox="1"/>
          <p:nvPr/>
        </p:nvSpPr>
        <p:spPr>
          <a:xfrm>
            <a:off x="6660463" y="4135750"/>
            <a:ext cx="1671000" cy="5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Better Golf,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Fun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/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A New Opportunity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025" y="1935174"/>
            <a:ext cx="2305147" cy="2005325"/>
          </a:xfrm>
          <a:prstGeom prst="rect">
            <a:avLst/>
          </a:prstGeom>
          <a:noFill/>
          <a:ln>
            <a:noFill/>
          </a:ln>
          <a:effectLst>
            <a:outerShdw blurRad="57150" dist="47625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49" name="Shape 149"/>
          <p:cNvSpPr txBox="1"/>
          <p:nvPr/>
        </p:nvSpPr>
        <p:spPr>
          <a:xfrm>
            <a:off x="117000" y="1017250"/>
            <a:ext cx="3295200" cy="1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57200" algn="ctr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3600"/>
              <a:buFont typeface="Amatic SC"/>
              <a:buAutoNum type="arabicPeriod"/>
            </a:pPr>
            <a:r>
              <a:rPr lang="en" sz="3600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Why</a:t>
            </a:r>
            <a:endParaRPr sz="36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0" name="Shape 150"/>
          <p:cNvSpPr txBox="1"/>
          <p:nvPr/>
        </p:nvSpPr>
        <p:spPr>
          <a:xfrm>
            <a:off x="2924400" y="1017225"/>
            <a:ext cx="3295200" cy="1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2. How</a:t>
            </a:r>
            <a:endParaRPr sz="36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1" name="Shape 151"/>
          <p:cNvSpPr txBox="1"/>
          <p:nvPr/>
        </p:nvSpPr>
        <p:spPr>
          <a:xfrm>
            <a:off x="5770288" y="1017225"/>
            <a:ext cx="3295200" cy="11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3. What</a:t>
            </a:r>
            <a:endParaRPr sz="3600"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893550" y="4210002"/>
            <a:ext cx="17421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 Better and Have more Fun!</a:t>
            </a:r>
            <a:endParaRPr/>
          </a:p>
        </p:txBody>
      </p:sp>
      <p:sp>
        <p:nvSpPr>
          <p:cNvPr id="153" name="Shape 153"/>
          <p:cNvSpPr txBox="1"/>
          <p:nvPr/>
        </p:nvSpPr>
        <p:spPr>
          <a:xfrm>
            <a:off x="3451479" y="4210000"/>
            <a:ext cx="18273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Improve your Skills</a:t>
            </a:r>
            <a:endParaRPr/>
          </a:p>
        </p:txBody>
      </p:sp>
      <p:sp>
        <p:nvSpPr>
          <p:cNvPr id="154" name="Shape 154"/>
          <p:cNvSpPr txBox="1"/>
          <p:nvPr/>
        </p:nvSpPr>
        <p:spPr>
          <a:xfrm>
            <a:off x="6440990" y="4135750"/>
            <a:ext cx="1827300" cy="6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Game Plan for Improvement</a:t>
            </a:r>
            <a:endParaRPr/>
          </a:p>
        </p:txBody>
      </p:sp>
      <p:pic>
        <p:nvPicPr>
          <p:cNvPr id="155" name="Shape 1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4525" y="2066874"/>
            <a:ext cx="2607901" cy="1741918"/>
          </a:xfrm>
          <a:prstGeom prst="rect">
            <a:avLst/>
          </a:prstGeom>
          <a:noFill/>
          <a:ln>
            <a:noFill/>
          </a:ln>
          <a:effectLst>
            <a:outerShdw blurRad="57150" dist="571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6" name="Shape 1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9776" y="2086725"/>
            <a:ext cx="2829731" cy="1702226"/>
          </a:xfrm>
          <a:prstGeom prst="rect">
            <a:avLst/>
          </a:prstGeom>
          <a:noFill/>
          <a:ln>
            <a:noFill/>
          </a:ln>
          <a:effectLst>
            <a:outerShdw blurRad="57150" dist="3810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385F1-37DA-4656-B6A6-FD2258AE2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Which is more Effective?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0241D0-4A19-4F56-9F8B-202FF43F6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52" y="1310921"/>
            <a:ext cx="7105295" cy="353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68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pca logo">
            <a:extLst>
              <a:ext uri="{FF2B5EF4-FFF2-40B4-BE49-F238E27FC236}">
                <a16:creationId xmlns:a16="http://schemas.microsoft.com/office/drawing/2014/main" id="{3B06D7D1-3EB3-4275-896F-63EFAA1F1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00" y="838936"/>
            <a:ext cx="1130900" cy="11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kids playing golf">
            <a:extLst>
              <a:ext uri="{FF2B5EF4-FFF2-40B4-BE49-F238E27FC236}">
                <a16:creationId xmlns:a16="http://schemas.microsoft.com/office/drawing/2014/main" id="{2D8BBD1B-CD12-4D4A-8F11-E373A9BCF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4" y="2344188"/>
            <a:ext cx="4572000" cy="25788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CFF1A7-8559-4D2A-90BF-871D3C9C5435}"/>
              </a:ext>
            </a:extLst>
          </p:cNvPr>
          <p:cNvSpPr txBox="1"/>
          <p:nvPr/>
        </p:nvSpPr>
        <p:spPr>
          <a:xfrm>
            <a:off x="1636410" y="373014"/>
            <a:ext cx="6245942" cy="1719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75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     </a:t>
            </a:r>
            <a:endParaRPr lang="en-US" sz="15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</a:pP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Would you like assistance in: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Developing better athletes and better people?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r>
              <a:rPr lang="en-US" sz="15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Gaining access to resources for youth and high school sports, coaches, parents administrators and student athletes?</a:t>
            </a:r>
          </a:p>
          <a:p>
            <a:pPr marL="214313" indent="-214313" defTabSz="685800">
              <a:buClrTx/>
              <a:buFont typeface="Arial" panose="020B0604020202020204" pitchFamily="34" charset="0"/>
              <a:buChar char="•"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defTabSz="685800">
              <a:buClrTx/>
            </a:pPr>
            <a:endParaRPr lang="en-US" sz="13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0" name="Picture 12" descr="Image result for kids playing golf">
            <a:extLst>
              <a:ext uri="{FF2B5EF4-FFF2-40B4-BE49-F238E27FC236}">
                <a16:creationId xmlns:a16="http://schemas.microsoft.com/office/drawing/2014/main" id="{1BE73F29-F7CC-4EA4-AFE0-0E47201B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136" y="2344188"/>
            <a:ext cx="3715271" cy="257889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CFAD22-7D41-418F-B408-BBA6F5331FFF}"/>
              </a:ext>
            </a:extLst>
          </p:cNvPr>
          <p:cNvSpPr/>
          <p:nvPr/>
        </p:nvSpPr>
        <p:spPr>
          <a:xfrm>
            <a:off x="395212" y="1712298"/>
            <a:ext cx="84243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135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Did you know that the LPGA has a partnership with the Positive Coaching Alliance?  </a:t>
            </a:r>
            <a:br>
              <a:rPr lang="en-US" sz="135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350" b="1" kern="1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To find out more, including special pricing for members, click here.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E34E34-0851-4EDB-B8A1-EE5BBC6435D7}"/>
              </a:ext>
            </a:extLst>
          </p:cNvPr>
          <p:cNvSpPr/>
          <p:nvPr/>
        </p:nvSpPr>
        <p:spPr>
          <a:xfrm>
            <a:off x="395212" y="137674"/>
            <a:ext cx="83535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3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Are You A Coach?	</a:t>
            </a:r>
            <a:r>
              <a:rPr lang="en-US" sz="30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	  </a:t>
            </a:r>
            <a:r>
              <a:rPr lang="en-US" sz="3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Do You Coach kids?</a:t>
            </a:r>
          </a:p>
        </p:txBody>
      </p:sp>
      <p:pic>
        <p:nvPicPr>
          <p:cNvPr id="2062" name="Picture 14" descr="Image result for lpga t&amp;cp logo">
            <a:extLst>
              <a:ext uri="{FF2B5EF4-FFF2-40B4-BE49-F238E27FC236}">
                <a16:creationId xmlns:a16="http://schemas.microsoft.com/office/drawing/2014/main" id="{5F3FF5FF-CDE5-43D0-9E88-4F80019D2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05" y="816034"/>
            <a:ext cx="1153802" cy="115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496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0" y="19651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What’s Your Value?</a:t>
            </a:r>
            <a:endParaRPr sz="7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Player Development Math</a:t>
            </a:r>
            <a:endParaRPr/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 b="37853"/>
          <a:stretch/>
        </p:blipFill>
        <p:spPr>
          <a:xfrm>
            <a:off x="311700" y="1152425"/>
            <a:ext cx="8520600" cy="348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/>
          <p:nvPr/>
        </p:nvSpPr>
        <p:spPr>
          <a:xfrm>
            <a:off x="4398675" y="2328150"/>
            <a:ext cx="772800" cy="5058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7699000" y="2318850"/>
            <a:ext cx="772800" cy="5058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4398675" y="3576700"/>
            <a:ext cx="772800" cy="5058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7699000" y="3576700"/>
            <a:ext cx="772800" cy="5058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Player Development Math</a:t>
            </a:r>
            <a:endParaRPr/>
          </a:p>
        </p:txBody>
      </p:sp>
      <p:graphicFrame>
        <p:nvGraphicFramePr>
          <p:cNvPr id="177" name="Shape 177"/>
          <p:cNvGraphicFramePr/>
          <p:nvPr/>
        </p:nvGraphicFramePr>
        <p:xfrm>
          <a:off x="973400" y="1236475"/>
          <a:ext cx="7546425" cy="3294280"/>
        </p:xfrm>
        <a:graphic>
          <a:graphicData uri="http://schemas.openxmlformats.org/drawingml/2006/table">
            <a:tbl>
              <a:tblPr>
                <a:noFill/>
                <a:tableStyleId>{25DF69EA-F8B5-4FA9-BFB7-4A7A24F24948}</a:tableStyleId>
              </a:tblPr>
              <a:tblGrid>
                <a:gridCol w="1798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7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5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69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4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Program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Duration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Participants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Fee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Total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Hourly Rate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7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Learn to Play in One Day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 Hours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$325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$1950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$325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7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Get Comfortable with Golf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 Weeks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$175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$1050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$175</a:t>
                      </a: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7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Get Comfortable with Golf Level 2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 Weeks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$175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$1050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$175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7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Get Comfortable with Golf League</a:t>
                      </a:r>
                      <a:endParaRPr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90 Minutes</a:t>
                      </a:r>
                      <a:endParaRPr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30</a:t>
                      </a:r>
                      <a:endParaRPr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$25</a:t>
                      </a:r>
                      <a:endParaRPr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$750</a:t>
                      </a:r>
                      <a:endParaRPr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$562.50</a:t>
                      </a:r>
                      <a:endParaRPr/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700"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Learning Ladies 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 hour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 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$25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$200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9FC5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$200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9FC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8" name="Shape 178"/>
          <p:cNvSpPr/>
          <p:nvPr/>
        </p:nvSpPr>
        <p:spPr>
          <a:xfrm>
            <a:off x="7223375" y="993100"/>
            <a:ext cx="1461550" cy="3681950"/>
          </a:xfrm>
          <a:prstGeom prst="flowChartProcess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11700" y="1147675"/>
            <a:ext cx="8520600" cy="32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533400" rtl="0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" sz="4800"/>
              <a:t>Ask Them Why they Play</a:t>
            </a:r>
            <a:endParaRPr sz="4800"/>
          </a:p>
          <a:p>
            <a:pPr marL="457200" lvl="0" indent="-533400" rtl="0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" sz="4800"/>
              <a:t>Build Programming Around What They Tell you</a:t>
            </a:r>
            <a:endParaRPr sz="4800"/>
          </a:p>
          <a:p>
            <a:pPr marL="457200" lvl="0" indent="-533400" rtl="0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" sz="4800"/>
              <a:t>Market Your Programming Using The Why</a:t>
            </a:r>
            <a:endParaRPr sz="4800"/>
          </a:p>
          <a:p>
            <a:pPr marL="457200" lvl="0" indent="-533400" rtl="0">
              <a:spcBef>
                <a:spcPts val="0"/>
              </a:spcBef>
              <a:spcAft>
                <a:spcPts val="0"/>
              </a:spcAft>
              <a:buSzPts val="4800"/>
              <a:buAutoNum type="arabicPeriod"/>
            </a:pPr>
            <a:r>
              <a:rPr lang="en" sz="4800"/>
              <a:t>Know Your Value </a:t>
            </a:r>
            <a:endParaRPr sz="4800"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11700" y="1663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Recap:</a:t>
            </a:r>
            <a:endParaRPr sz="6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2479350" y="292875"/>
            <a:ext cx="41853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190" name="Shape 190"/>
          <p:cNvSpPr txBox="1"/>
          <p:nvPr/>
        </p:nvSpPr>
        <p:spPr>
          <a:xfrm>
            <a:off x="2101500" y="1312675"/>
            <a:ext cx="6615780" cy="29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Liz Cooper, LPGA, PGA		</a:t>
            </a:r>
            <a:br>
              <a:rPr lang="en" sz="3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</a:br>
            <a:r>
              <a:rPr lang="en" sz="3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Director of Player Development</a:t>
            </a:r>
            <a:endParaRPr sz="3000" dirty="0">
              <a:solidFill>
                <a:srgbClr val="695D46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Army Navy Country Club	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Arlington, VA 22202			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703-969-2465</a:t>
            </a:r>
            <a:br>
              <a:rPr lang="en" sz="3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</a:br>
            <a:endParaRPr sz="3000" dirty="0">
              <a:solidFill>
                <a:srgbClr val="695D46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 dirty="0">
                <a:solidFill>
                  <a:srgbClr val="CE93D8"/>
                </a:solidFill>
                <a:latin typeface="Amatic SC"/>
                <a:ea typeface="Amatic SC"/>
                <a:cs typeface="Amatic SC"/>
                <a:sym typeface="Amatic SC"/>
                <a:hlinkClick r:id="rId3"/>
              </a:rPr>
              <a:t>Liz.Cooper@ancc.org</a:t>
            </a:r>
            <a:endParaRPr sz="3000" dirty="0">
              <a:solidFill>
                <a:srgbClr val="695D46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 dirty="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311700" y="138275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your members/customers play golf?</a:t>
            </a:r>
            <a:endParaRPr/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950" y="1076375"/>
            <a:ext cx="6096092" cy="368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/>
        </p:nvSpPr>
        <p:spPr>
          <a:xfrm>
            <a:off x="311700" y="149900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Who Are You Marketing To??</a:t>
            </a:r>
            <a:endParaRPr sz="4800" b="1" dirty="0">
              <a:solidFill>
                <a:srgbClr val="EF6C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8" name="Shape 68"/>
          <p:cNvSpPr txBox="1"/>
          <p:nvPr/>
        </p:nvSpPr>
        <p:spPr>
          <a:xfrm>
            <a:off x="1574700" y="1231675"/>
            <a:ext cx="59946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Why Do You Play Golf?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180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525" y="3969565"/>
            <a:ext cx="6838950" cy="7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Shape 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013025" y="3167050"/>
            <a:ext cx="139500" cy="16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851975" y="3109900"/>
            <a:ext cx="139500" cy="17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0750" y="3839803"/>
            <a:ext cx="29843" cy="335735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/>
          <p:nvPr/>
        </p:nvSpPr>
        <p:spPr>
          <a:xfrm>
            <a:off x="357150" y="1231675"/>
            <a:ext cx="8429700" cy="37149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4" name="Shape 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00800" y="3820715"/>
            <a:ext cx="29843" cy="335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Shape 7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83575" y="3657000"/>
            <a:ext cx="37361" cy="66316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600075" y="2109775"/>
            <a:ext cx="19716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Social &amp; Entertainment</a:t>
            </a:r>
            <a:endParaRPr sz="1800" b="1"/>
          </a:p>
        </p:txBody>
      </p:sp>
      <p:sp>
        <p:nvSpPr>
          <p:cNvPr id="77" name="Shape 77"/>
          <p:cNvSpPr txBox="1"/>
          <p:nvPr/>
        </p:nvSpPr>
        <p:spPr>
          <a:xfrm>
            <a:off x="6400800" y="2060875"/>
            <a:ext cx="1825800" cy="8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Competition &amp; Sport</a:t>
            </a:r>
            <a:endParaRPr sz="1800" b="1"/>
          </a:p>
        </p:txBody>
      </p:sp>
      <p:sp>
        <p:nvSpPr>
          <p:cNvPr id="78" name="Shape 78"/>
          <p:cNvSpPr txBox="1"/>
          <p:nvPr/>
        </p:nvSpPr>
        <p:spPr>
          <a:xfrm>
            <a:off x="1343025" y="2885475"/>
            <a:ext cx="3257400" cy="9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70% of golfers will place their dot in the middle or to the left of middle on this chart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79" name="Shape 79"/>
          <p:cNvSpPr txBox="1"/>
          <p:nvPr/>
        </p:nvSpPr>
        <p:spPr>
          <a:xfrm>
            <a:off x="5743575" y="2852725"/>
            <a:ext cx="18258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0000"/>
                </a:solidFill>
              </a:rPr>
              <a:t>How much of the focus is on this percentage of people?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75375" y="325075"/>
            <a:ext cx="2259900" cy="42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b="1">
                <a:latin typeface="Amatic SC"/>
                <a:ea typeface="Amatic SC"/>
                <a:cs typeface="Amatic SC"/>
                <a:sym typeface="Amatic SC"/>
              </a:rPr>
              <a:t>Once you determine why they play golf you can create programming they will support.</a:t>
            </a:r>
            <a:endParaRPr sz="3600" b="1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937EF-7A52-4AAF-9677-A91AE1DC88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555" t="8445" r="1556" b="6319"/>
          <a:stretch/>
        </p:blipFill>
        <p:spPr>
          <a:xfrm>
            <a:off x="2335274" y="0"/>
            <a:ext cx="6808725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68493-38F4-448E-9D33-55C4B2824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latin typeface="Amatic SC" panose="020B0604020202020204" charset="-79"/>
                <a:cs typeface="Amatic SC" panose="020B0604020202020204" charset="-79"/>
              </a:rPr>
              <a:t>Create a Pathway in all Programming….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C24D9D0-ECB5-4528-BE95-7E2C0F59DF53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36921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Image result for invite her golf">
            <a:extLst>
              <a:ext uri="{FF2B5EF4-FFF2-40B4-BE49-F238E27FC236}">
                <a16:creationId xmlns:a16="http://schemas.microsoft.com/office/drawing/2014/main" id="{358FA548-23FB-4B9D-8B13-3D3CA0003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9" y="1732955"/>
            <a:ext cx="2945948" cy="1546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C72FA-C170-44AA-ACC0-294266FE5D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7618" y="3906907"/>
            <a:ext cx="2704640" cy="103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815B4F-83C3-4C9D-82C9-783E481E4D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5648" y="3368516"/>
            <a:ext cx="2893219" cy="1055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06619C-51DD-4C71-AEBD-59B1E5BF54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63576" y="2610853"/>
            <a:ext cx="2130405" cy="897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7263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/>
        </p:nvSpPr>
        <p:spPr>
          <a:xfrm>
            <a:off x="311700" y="445025"/>
            <a:ext cx="8520600" cy="40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We Have Created The Programming Now </a:t>
            </a:r>
            <a:endParaRPr sz="60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How Do We GEt Them To Participate?</a:t>
            </a:r>
            <a:endParaRPr sz="60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WHICH PRODUCT WOULD YOU PURCHASE?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08" name="Shape 108"/>
          <p:cNvSpPr txBox="1"/>
          <p:nvPr/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2400"/>
              <a:buFont typeface="Amatic SC"/>
              <a:buChar char="●"/>
            </a:pPr>
            <a:r>
              <a:rPr lang="en" sz="240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HP is introducing a new tablet</a:t>
            </a:r>
            <a:endParaRPr sz="2400">
              <a:solidFill>
                <a:srgbClr val="695D46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2400"/>
              <a:buFont typeface="Amatic SC"/>
              <a:buChar char="●"/>
            </a:pPr>
            <a:r>
              <a:rPr lang="en" sz="240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It is the fastest and lightest tablet available</a:t>
            </a:r>
            <a:endParaRPr sz="2400">
              <a:solidFill>
                <a:srgbClr val="695D46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2400"/>
              <a:buFont typeface="Amatic SC"/>
              <a:buChar char="●"/>
            </a:pPr>
            <a:r>
              <a:rPr lang="en" sz="240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It has the most pixels </a:t>
            </a:r>
            <a:endParaRPr sz="2400">
              <a:solidFill>
                <a:srgbClr val="695D46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2400"/>
              <a:buFont typeface="Amatic SC"/>
              <a:buChar char="●"/>
            </a:pPr>
            <a:r>
              <a:rPr lang="en" sz="240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It is has the best camera</a:t>
            </a:r>
            <a:endParaRPr sz="2400">
              <a:solidFill>
                <a:srgbClr val="695D46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Open Sans"/>
              <a:buChar char="●"/>
            </a:pPr>
            <a:r>
              <a:rPr lang="en" sz="240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It is the least expensive</a:t>
            </a:r>
            <a:br>
              <a:rPr lang="en" sz="180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" sz="180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" sz="180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5213" y="2141263"/>
            <a:ext cx="3667125" cy="23145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568350" y="3462150"/>
            <a:ext cx="7343100" cy="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OR??</a:t>
            </a:r>
            <a:endParaRPr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 descr="Reporting on: Technology, Hardware &amp; Media  Whether you want to pick up a new language or uncover a hidden talent, iPad is a great new way to learn. @UTubeConsulting  Posted: Under 'Limitations on exclusive rights: Fair use' Copyright Law (Section 107 - 'News Reporting')  Source: Apple" title="iPad 2 Commercial: Learn">
            <a:hlinkClick r:id="rId3"/>
          </p:cNvPr>
          <p:cNvSpPr/>
          <p:nvPr/>
        </p:nvSpPr>
        <p:spPr>
          <a:xfrm>
            <a:off x="1667151" y="242250"/>
            <a:ext cx="5936807" cy="4077087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821572-3D3F-4164-AAFE-E11F506EB65F}"/>
              </a:ext>
            </a:extLst>
          </p:cNvPr>
          <p:cNvSpPr/>
          <p:nvPr/>
        </p:nvSpPr>
        <p:spPr>
          <a:xfrm>
            <a:off x="2569689" y="2417862"/>
            <a:ext cx="40046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https://www.youtube.com/watch?v=3V2cfjwiSnE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A35CA3-165F-4330-B609-58DE37F816EF}"/>
              </a:ext>
            </a:extLst>
          </p:cNvPr>
          <p:cNvSpPr/>
          <p:nvPr/>
        </p:nvSpPr>
        <p:spPr>
          <a:xfrm>
            <a:off x="2028268" y="4499325"/>
            <a:ext cx="40046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https://www.youtube.com/watch?v=3V2cfjwiSnE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6656775" y="2791200"/>
            <a:ext cx="2087100" cy="1954200"/>
          </a:xfrm>
          <a:prstGeom prst="ellipse">
            <a:avLst/>
          </a:prstGeom>
          <a:solidFill>
            <a:srgbClr val="3D85C6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Shape 121"/>
          <p:cNvSpPr txBox="1"/>
          <p:nvPr/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0B5394"/>
                </a:solidFill>
                <a:latin typeface="Amatic SC"/>
                <a:ea typeface="Amatic SC"/>
                <a:cs typeface="Amatic SC"/>
                <a:sym typeface="Amatic SC"/>
              </a:rPr>
              <a:t>Start with the WHY not the WHAT</a:t>
            </a:r>
            <a:endParaRPr sz="4800" b="1">
              <a:solidFill>
                <a:srgbClr val="0B5394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22" name="Shape 122"/>
          <p:cNvSpPr txBox="1"/>
          <p:nvPr/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95D46"/>
              </a:buClr>
              <a:buSzPts val="1800"/>
              <a:buFont typeface="Open Sans"/>
              <a:buChar char="●"/>
            </a:pPr>
            <a:r>
              <a:rPr lang="en" sz="2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The WHY connects emotionally with customers</a:t>
            </a:r>
            <a:br>
              <a:rPr lang="en" sz="2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</a:br>
            <a:r>
              <a:rPr lang="en" sz="2000" b="1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Apple Example:</a:t>
            </a:r>
            <a:br>
              <a:rPr lang="en" sz="2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</a:br>
            <a:r>
              <a:rPr lang="en" sz="2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Apple told us they would teach us to learn a new language or teach our children to spell</a:t>
            </a:r>
            <a:br>
              <a:rPr lang="en" sz="2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</a:br>
            <a:r>
              <a:rPr lang="en" sz="2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Using a beautiful, easy to use Apple device</a:t>
            </a:r>
            <a:br>
              <a:rPr lang="en" sz="2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</a:br>
            <a:r>
              <a:rPr lang="en" sz="2000" dirty="0">
                <a:solidFill>
                  <a:srgbClr val="695D46"/>
                </a:solidFill>
                <a:latin typeface="Amatic SC"/>
                <a:ea typeface="Amatic SC"/>
                <a:cs typeface="Amatic SC"/>
                <a:sym typeface="Amatic SC"/>
              </a:rPr>
              <a:t>It’s an iPad</a:t>
            </a:r>
            <a:br>
              <a:rPr lang="en" sz="1800" dirty="0">
                <a:solidFill>
                  <a:srgbClr val="695D46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800" dirty="0">
              <a:solidFill>
                <a:srgbClr val="695D4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6977475" y="3037200"/>
            <a:ext cx="1445700" cy="1462200"/>
          </a:xfrm>
          <a:prstGeom prst="ellipse">
            <a:avLst/>
          </a:prstGeom>
          <a:solidFill>
            <a:srgbClr val="20124D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7300425" y="3373350"/>
            <a:ext cx="799800" cy="7899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Shape 125"/>
          <p:cNvSpPr txBox="1"/>
          <p:nvPr/>
        </p:nvSpPr>
        <p:spPr>
          <a:xfrm>
            <a:off x="7410525" y="3657150"/>
            <a:ext cx="5796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/>
              <a:t>WHY</a:t>
            </a:r>
            <a:endParaRPr sz="800" b="1"/>
          </a:p>
        </p:txBody>
      </p:sp>
      <p:sp>
        <p:nvSpPr>
          <p:cNvPr id="126" name="Shape 126"/>
          <p:cNvSpPr txBox="1"/>
          <p:nvPr/>
        </p:nvSpPr>
        <p:spPr>
          <a:xfrm>
            <a:off x="7410525" y="4163250"/>
            <a:ext cx="5796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</a:rPr>
              <a:t>HOW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7410525" y="4449450"/>
            <a:ext cx="5796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solidFill>
                  <a:srgbClr val="FFFFFF"/>
                </a:solidFill>
              </a:rPr>
              <a:t>WHAT</a:t>
            </a:r>
            <a:endParaRPr sz="800" b="1">
              <a:solidFill>
                <a:srgbClr val="FFFFFF"/>
              </a:solidFill>
            </a:endParaRPr>
          </a:p>
        </p:txBody>
      </p:sp>
      <p:sp>
        <p:nvSpPr>
          <p:cNvPr id="128" name="Shape 128"/>
          <p:cNvSpPr/>
          <p:nvPr/>
        </p:nvSpPr>
        <p:spPr>
          <a:xfrm rot="-2875903">
            <a:off x="8028495" y="3763948"/>
            <a:ext cx="236412" cy="77595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3A77D"/>
          </a:solidFill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24</TotalTime>
  <Words>402</Words>
  <Application>Microsoft Office PowerPoint</Application>
  <PresentationFormat>On-screen Show (16:9)</PresentationFormat>
  <Paragraphs>102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Calibri</vt:lpstr>
      <vt:lpstr>Source Code Pro</vt:lpstr>
      <vt:lpstr>Amatic SC</vt:lpstr>
      <vt:lpstr>Calibri Light</vt:lpstr>
      <vt:lpstr>Arial</vt:lpstr>
      <vt:lpstr>Open Sans</vt:lpstr>
      <vt:lpstr>Beach Day</vt:lpstr>
      <vt:lpstr>Office Theme</vt:lpstr>
      <vt:lpstr>Player Development</vt:lpstr>
      <vt:lpstr>Why do your members/customers play golf?</vt:lpstr>
      <vt:lpstr>PowerPoint Presentation</vt:lpstr>
      <vt:lpstr>PowerPoint Presentation</vt:lpstr>
      <vt:lpstr>Create a Pathway in all Programming….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is more Effective?</vt:lpstr>
      <vt:lpstr>PowerPoint Presentation</vt:lpstr>
      <vt:lpstr>What’s Your Value?</vt:lpstr>
      <vt:lpstr>Player Development Math</vt:lpstr>
      <vt:lpstr>Player Development Math</vt:lpstr>
      <vt:lpstr>Ask Them Why they Play Build Programming Around What They Tell you Market Your Programming Using The Why Know Your Value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Player Development</dc:title>
  <dc:creator>Elizabeth Cooper</dc:creator>
  <cp:lastModifiedBy>Cindy Miller</cp:lastModifiedBy>
  <cp:revision>3</cp:revision>
  <dcterms:modified xsi:type="dcterms:W3CDTF">2019-02-11T15:09:19Z</dcterms:modified>
</cp:coreProperties>
</file>